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5143500" cx="9144000"/>
  <p:notesSz cx="6858000" cy="9144000"/>
  <p:embeddedFontLst>
    <p:embeddedFont>
      <p:font typeface="Roboto"/>
      <p:regular r:id="rId24"/>
      <p:bold r:id="rId25"/>
      <p:italic r:id="rId26"/>
      <p:boldItalic r:id="rId27"/>
    </p:embeddedFont>
    <p:embeddedFont>
      <p:font typeface="Bree Serif"/>
      <p:regular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Roboto-regular.fntdata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-italic.fntdata"/><Relationship Id="rId25" Type="http://schemas.openxmlformats.org/officeDocument/2006/relationships/font" Target="fonts/Roboto-bold.fntdata"/><Relationship Id="rId28" Type="http://schemas.openxmlformats.org/officeDocument/2006/relationships/font" Target="fonts/BreeSerif-regular.fntdata"/><Relationship Id="rId27" Type="http://schemas.openxmlformats.org/officeDocument/2006/relationships/font" Target="fonts/Robo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c6fa3c898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c6fa3c89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a171af8593_0_21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a171af8593_0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aaf99bfc7d_0_3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aaf99bfc7d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a171af8593_0_23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a171af8593_0_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aafc4e2c87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aafc4e2c87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aafc4e2c87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aafc4e2c87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aafc4e2c87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aafc4e2c87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aafc4e2c87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aafc4e2c87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c6fa3c898_0_7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c6fa3c898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aafc4e2c87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aafc4e2c87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aafc4e2c87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aafc4e2c87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aafc4e2c87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aafc4e2c87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c6fa3c898_0_3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c6fa3c898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c6fa3c898_0_2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c6fa3c898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a171af8593_0_19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a171af8593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aaf99bfc7d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aaf99bfc7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a171af8593_0_20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a171af8593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a171af8593_0_19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a171af8593_0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Google Shape;11;p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1" name="Google Shape;71;p1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1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1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1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" name="Google Shape;76;p11"/>
          <p:cNvSpPr txBox="1"/>
          <p:nvPr>
            <p:ph hasCustomPrompt="1"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/>
          <p:nvPr>
            <p:ph idx="1" type="body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Google Shape;78;p1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1" name="Google Shape;21;p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" name="Google Shape;26;p3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4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Google Shape;30;p4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" name="Google Shape;35;p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5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" name="Google Shape;42;p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5" name="Google Shape;45;p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8" name="Google Shape;48;p7"/>
          <p:cNvSpPr txBox="1"/>
          <p:nvPr>
            <p:ph idx="1" type="body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8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Google Shape;52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8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" name="Google Shape;57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1" name="Google Shape;6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2" name="Google Shape;62;p9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3" name="Google Shape;63;p9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4" name="Google Shape;6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Google Shape;65;p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68" name="Google Shape;68;p1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eometr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4.jpg"/><Relationship Id="rId4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png"/><Relationship Id="rId4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png"/><Relationship Id="rId4" Type="http://schemas.openxmlformats.org/officeDocument/2006/relationships/hyperlink" Target="http://drive.google.com/file/d/1GAByNM8tDa9iGmaJliG_r3dB2EQjFgGz/view" TargetMode="External"/><Relationship Id="rId5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3.png"/><Relationship Id="rId4" Type="http://schemas.openxmlformats.org/officeDocument/2006/relationships/image" Target="../media/image1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3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4.jpg"/><Relationship Id="rId4" Type="http://schemas.openxmlformats.org/officeDocument/2006/relationships/image" Target="../media/image25.png"/><Relationship Id="rId5" Type="http://schemas.openxmlformats.org/officeDocument/2006/relationships/image" Target="../media/image2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1.jpg"/><Relationship Id="rId4" Type="http://schemas.openxmlformats.org/officeDocument/2006/relationships/image" Target="../media/image3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8.png"/><Relationship Id="rId4" Type="http://schemas.openxmlformats.org/officeDocument/2006/relationships/image" Target="../media/image36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jpg"/><Relationship Id="rId4" Type="http://schemas.openxmlformats.org/officeDocument/2006/relationships/image" Target="../media/image35.jpg"/><Relationship Id="rId5" Type="http://schemas.openxmlformats.org/officeDocument/2006/relationships/image" Target="../media/image2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0.png"/><Relationship Id="rId4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9.png"/><Relationship Id="rId4" Type="http://schemas.openxmlformats.org/officeDocument/2006/relationships/image" Target="../media/image14.png"/><Relationship Id="rId5" Type="http://schemas.openxmlformats.org/officeDocument/2006/relationships/image" Target="../media/image5.png"/><Relationship Id="rId6" Type="http://schemas.openxmlformats.org/officeDocument/2006/relationships/image" Target="../media/image11.png"/><Relationship Id="rId7" Type="http://schemas.openxmlformats.org/officeDocument/2006/relationships/image" Target="../media/image10.png"/><Relationship Id="rId8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Relationship Id="rId4" Type="http://schemas.openxmlformats.org/officeDocument/2006/relationships/image" Target="../media/image18.png"/><Relationship Id="rId5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C232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/>
          <p:nvPr>
            <p:ph type="ctrTitle"/>
          </p:nvPr>
        </p:nvSpPr>
        <p:spPr>
          <a:xfrm>
            <a:off x="403675" y="445878"/>
            <a:ext cx="8222100" cy="1719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300">
                <a:solidFill>
                  <a:srgbClr val="000000"/>
                </a:solidFill>
              </a:rPr>
              <a:t>Commodities:</a:t>
            </a:r>
            <a:endParaRPr b="1" sz="6300">
              <a:solidFill>
                <a:srgbClr val="000000"/>
              </a:solidFill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000000"/>
                </a:solidFill>
              </a:rPr>
              <a:t>   </a:t>
            </a:r>
            <a:r>
              <a:rPr b="1" lang="en" sz="2800">
                <a:solidFill>
                  <a:srgbClr val="000000"/>
                </a:solidFill>
              </a:rPr>
              <a:t>The ETL project</a:t>
            </a:r>
            <a:endParaRPr b="1" sz="2800">
              <a:solidFill>
                <a:srgbClr val="000000"/>
              </a:solidFill>
            </a:endParaRPr>
          </a:p>
        </p:txBody>
      </p:sp>
      <p:sp>
        <p:nvSpPr>
          <p:cNvPr id="86" name="Google Shape;86;p13"/>
          <p:cNvSpPr txBox="1"/>
          <p:nvPr>
            <p:ph idx="1" type="subTitle"/>
          </p:nvPr>
        </p:nvSpPr>
        <p:spPr>
          <a:xfrm>
            <a:off x="4112600" y="3431800"/>
            <a:ext cx="4559400" cy="95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0000"/>
                </a:solidFill>
              </a:rPr>
              <a:t>By Dominica Corless, Kelsey Cox, </a:t>
            </a:r>
            <a:endParaRPr b="1" sz="18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0000"/>
                </a:solidFill>
              </a:rPr>
              <a:t>Jeremy Jang, Jeremy Steele, Stanley Tan</a:t>
            </a:r>
            <a:r>
              <a:rPr b="1" lang="en">
                <a:solidFill>
                  <a:srgbClr val="000000"/>
                </a:solidFill>
              </a:rPr>
              <a:t> </a:t>
            </a:r>
            <a:endParaRPr b="1">
              <a:solidFill>
                <a:srgbClr val="000000"/>
              </a:solidFill>
            </a:endParaRPr>
          </a:p>
        </p:txBody>
      </p:sp>
      <p:sp>
        <p:nvSpPr>
          <p:cNvPr id="87" name="Google Shape;87;p13"/>
          <p:cNvSpPr txBox="1"/>
          <p:nvPr/>
        </p:nvSpPr>
        <p:spPr>
          <a:xfrm>
            <a:off x="6779350" y="3125800"/>
            <a:ext cx="5845800" cy="68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8" name="Google Shape;8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3000" y="2625450"/>
            <a:ext cx="2714796" cy="2036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01625" y="302675"/>
            <a:ext cx="1350200" cy="270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2"/>
          <p:cNvSpPr txBox="1"/>
          <p:nvPr>
            <p:ph type="title"/>
          </p:nvPr>
        </p:nvSpPr>
        <p:spPr>
          <a:xfrm>
            <a:off x="311700" y="3085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rgbClr val="000000"/>
                </a:solidFill>
              </a:rPr>
              <a:t>Inserting to</a:t>
            </a:r>
            <a:r>
              <a:rPr b="1" lang="en" sz="3200">
                <a:solidFill>
                  <a:srgbClr val="000000"/>
                </a:solidFill>
              </a:rPr>
              <a:t> PostgreSQL Database</a:t>
            </a:r>
            <a:endParaRPr b="1" sz="3200">
              <a:solidFill>
                <a:srgbClr val="000000"/>
              </a:solidFill>
            </a:endParaRPr>
          </a:p>
        </p:txBody>
      </p:sp>
      <p:pic>
        <p:nvPicPr>
          <p:cNvPr id="197" name="Google Shape;19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7025" y="1191750"/>
            <a:ext cx="6140850" cy="289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2"/>
          <p:cNvPicPr preferRelativeResize="0"/>
          <p:nvPr/>
        </p:nvPicPr>
        <p:blipFill rotWithShape="1">
          <a:blip r:embed="rId4">
            <a:alphaModFix/>
          </a:blip>
          <a:srcRect b="0" l="0" r="12457" t="0"/>
          <a:stretch/>
        </p:blipFill>
        <p:spPr>
          <a:xfrm>
            <a:off x="369375" y="4361750"/>
            <a:ext cx="5753025" cy="427325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22"/>
          <p:cNvSpPr txBox="1"/>
          <p:nvPr/>
        </p:nvSpPr>
        <p:spPr>
          <a:xfrm>
            <a:off x="3874375" y="2406200"/>
            <a:ext cx="2923500" cy="142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latin typeface="Roboto"/>
                <a:ea typeface="Roboto"/>
                <a:cs typeface="Roboto"/>
                <a:sym typeface="Roboto"/>
              </a:rPr>
              <a:t>Pandas Insertion</a:t>
            </a:r>
            <a:endParaRPr b="1" sz="1900"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Connect to Postgres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Make sure data frame column headings match SQL table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C232"/>
        </a:solidFill>
      </p:bgPr>
    </p:bg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3"/>
          <p:cNvSpPr txBox="1"/>
          <p:nvPr>
            <p:ph type="title"/>
          </p:nvPr>
        </p:nvSpPr>
        <p:spPr>
          <a:xfrm>
            <a:off x="137500" y="249713"/>
            <a:ext cx="29808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700">
                <a:solidFill>
                  <a:srgbClr val="000000"/>
                </a:solidFill>
              </a:rPr>
              <a:t>Overview</a:t>
            </a:r>
            <a:endParaRPr b="1" sz="4600">
              <a:solidFill>
                <a:srgbClr val="000000"/>
              </a:solidFill>
            </a:endParaRPr>
          </a:p>
        </p:txBody>
      </p:sp>
      <p:pic>
        <p:nvPicPr>
          <p:cNvPr id="205" name="Google Shape;205;p23"/>
          <p:cNvPicPr preferRelativeResize="0"/>
          <p:nvPr/>
        </p:nvPicPr>
        <p:blipFill rotWithShape="1">
          <a:blip r:embed="rId3">
            <a:alphaModFix/>
          </a:blip>
          <a:srcRect b="78960" l="-41070" r="41069" t="-78960"/>
          <a:stretch/>
        </p:blipFill>
        <p:spPr>
          <a:xfrm>
            <a:off x="6200519" y="-94150"/>
            <a:ext cx="1731006" cy="118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23" title="overview_final_v3.mp4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34275" y="1088525"/>
            <a:ext cx="5014150" cy="376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4"/>
          <p:cNvSpPr txBox="1"/>
          <p:nvPr>
            <p:ph type="title"/>
          </p:nvPr>
        </p:nvSpPr>
        <p:spPr>
          <a:xfrm>
            <a:off x="311700" y="3085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rgbClr val="000000"/>
                </a:solidFill>
              </a:rPr>
              <a:t>Using the Data from PostgreSQL Database</a:t>
            </a:r>
            <a:endParaRPr b="1" sz="3200">
              <a:solidFill>
                <a:srgbClr val="000000"/>
              </a:solidFill>
            </a:endParaRPr>
          </a:p>
        </p:txBody>
      </p:sp>
      <p:sp>
        <p:nvSpPr>
          <p:cNvPr id="212" name="Google Shape;212;p24"/>
          <p:cNvSpPr txBox="1"/>
          <p:nvPr>
            <p:ph idx="1" type="body"/>
          </p:nvPr>
        </p:nvSpPr>
        <p:spPr>
          <a:xfrm>
            <a:off x="362450" y="1348750"/>
            <a:ext cx="3846600" cy="33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000000"/>
                </a:solidFill>
              </a:rPr>
              <a:t>Joining the Data for Analysis</a:t>
            </a:r>
            <a:endParaRPr b="1" sz="21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rgbClr val="000000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" sz="1600">
                <a:solidFill>
                  <a:srgbClr val="000000"/>
                </a:solidFill>
              </a:rPr>
              <a:t>Pandas is used to read data using SQL statement with JOIN on date.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" sz="1600">
                <a:solidFill>
                  <a:srgbClr val="000000"/>
                </a:solidFill>
              </a:rPr>
              <a:t>Rename columns in SQL for Data Frame readability.</a:t>
            </a:r>
            <a:endParaRPr sz="1600">
              <a:solidFill>
                <a:srgbClr val="000000"/>
              </a:solidFill>
            </a:endParaRPr>
          </a:p>
        </p:txBody>
      </p:sp>
      <p:pic>
        <p:nvPicPr>
          <p:cNvPr id="213" name="Google Shape;213;p24"/>
          <p:cNvPicPr preferRelativeResize="0"/>
          <p:nvPr/>
        </p:nvPicPr>
        <p:blipFill rotWithShape="1">
          <a:blip r:embed="rId3">
            <a:alphaModFix/>
          </a:blip>
          <a:srcRect b="2818" l="8851" r="35440" t="0"/>
          <a:stretch/>
        </p:blipFill>
        <p:spPr>
          <a:xfrm>
            <a:off x="4209050" y="1134400"/>
            <a:ext cx="4717375" cy="2756651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24"/>
          <p:cNvSpPr txBox="1"/>
          <p:nvPr/>
        </p:nvSpPr>
        <p:spPr>
          <a:xfrm>
            <a:off x="894100" y="3999425"/>
            <a:ext cx="55377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5"/>
          <p:cNvSpPr txBox="1"/>
          <p:nvPr/>
        </p:nvSpPr>
        <p:spPr>
          <a:xfrm>
            <a:off x="750450" y="361950"/>
            <a:ext cx="7520100" cy="11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latin typeface="Roboto"/>
                <a:ea typeface="Roboto"/>
                <a:cs typeface="Roboto"/>
                <a:sym typeface="Roboto"/>
              </a:rPr>
              <a:t>Metals </a:t>
            </a:r>
            <a:endParaRPr b="1" sz="36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Roboto"/>
                <a:ea typeface="Roboto"/>
                <a:cs typeface="Roboto"/>
                <a:sym typeface="Roboto"/>
              </a:rPr>
              <a:t>(Gold, Silver, Palladium &amp; Platinum)</a:t>
            </a:r>
            <a:endParaRPr b="1"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20" name="Google Shape;220;p25"/>
          <p:cNvPicPr preferRelativeResize="0"/>
          <p:nvPr/>
        </p:nvPicPr>
        <p:blipFill rotWithShape="1">
          <a:blip r:embed="rId3">
            <a:alphaModFix/>
          </a:blip>
          <a:srcRect b="0" l="-7135" r="0" t="0"/>
          <a:stretch/>
        </p:blipFill>
        <p:spPr>
          <a:xfrm>
            <a:off x="5972114" y="893898"/>
            <a:ext cx="2651160" cy="185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0450" y="1435800"/>
            <a:ext cx="4918125" cy="340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6"/>
          <p:cNvSpPr txBox="1"/>
          <p:nvPr/>
        </p:nvSpPr>
        <p:spPr>
          <a:xfrm>
            <a:off x="1075775" y="629225"/>
            <a:ext cx="3704400" cy="9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7" name="Google Shape;227;p26"/>
          <p:cNvSpPr txBox="1"/>
          <p:nvPr/>
        </p:nvSpPr>
        <p:spPr>
          <a:xfrm>
            <a:off x="341350" y="253750"/>
            <a:ext cx="8007300" cy="68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latin typeface="Roboto"/>
                <a:ea typeface="Roboto"/>
                <a:cs typeface="Roboto"/>
                <a:sym typeface="Roboto"/>
              </a:rPr>
              <a:t>         Energy</a:t>
            </a:r>
            <a:endParaRPr b="1" sz="35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latin typeface="Roboto"/>
                <a:ea typeface="Roboto"/>
                <a:cs typeface="Roboto"/>
                <a:sym typeface="Roboto"/>
              </a:rPr>
              <a:t>              (Crude Oil, Natural Gas)</a:t>
            </a:r>
            <a:endParaRPr b="1" sz="36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28" name="Google Shape;22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950" y="1373675"/>
            <a:ext cx="5624050" cy="3163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73475" y="2571750"/>
            <a:ext cx="3494143" cy="1965450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26"/>
          <p:cNvSpPr txBox="1"/>
          <p:nvPr/>
        </p:nvSpPr>
        <p:spPr>
          <a:xfrm>
            <a:off x="250900" y="4537200"/>
            <a:ext cx="7337400" cy="8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Source: Quandl (WTI Crude Oil, Natural Gas Futures),  RAPIDAPI (Yahoo Finance)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1" name="Google Shape;231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73475" y="86850"/>
            <a:ext cx="3194499" cy="239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7"/>
          <p:cNvSpPr txBox="1"/>
          <p:nvPr/>
        </p:nvSpPr>
        <p:spPr>
          <a:xfrm>
            <a:off x="385625" y="190000"/>
            <a:ext cx="78654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latin typeface="Roboto"/>
                <a:ea typeface="Roboto"/>
                <a:cs typeface="Roboto"/>
                <a:sym typeface="Roboto"/>
              </a:rPr>
              <a:t>Agricultural Crops </a:t>
            </a:r>
            <a:endParaRPr b="1" sz="35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latin typeface="Roboto"/>
                <a:ea typeface="Roboto"/>
                <a:cs typeface="Roboto"/>
                <a:sym typeface="Roboto"/>
              </a:rPr>
              <a:t>(Cotton, Sugar, Coffee, Cocoa, and Corn)</a:t>
            </a:r>
            <a:endParaRPr b="1" sz="21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7" name="Google Shape;23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64475" y="484750"/>
            <a:ext cx="2999275" cy="168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5625" y="1454675"/>
            <a:ext cx="5043950" cy="336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77650" y="2435900"/>
            <a:ext cx="3409625" cy="22730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8"/>
          <p:cNvSpPr txBox="1"/>
          <p:nvPr/>
        </p:nvSpPr>
        <p:spPr>
          <a:xfrm>
            <a:off x="243575" y="324750"/>
            <a:ext cx="5013600" cy="14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Roboto"/>
                <a:ea typeface="Roboto"/>
                <a:cs typeface="Roboto"/>
                <a:sym typeface="Roboto"/>
              </a:rPr>
              <a:t>Agriculture Livestock </a:t>
            </a:r>
            <a:endParaRPr b="1" sz="3000">
              <a:latin typeface="Roboto"/>
              <a:ea typeface="Roboto"/>
              <a:cs typeface="Roboto"/>
              <a:sym typeface="Robot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latin typeface="Roboto"/>
                <a:ea typeface="Roboto"/>
                <a:cs typeface="Roboto"/>
                <a:sym typeface="Roboto"/>
              </a:rPr>
              <a:t>  (Cattle &amp; Hogs)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45" name="Google Shape;24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00675" y="548250"/>
            <a:ext cx="3038704" cy="202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4475" y="1379700"/>
            <a:ext cx="4972700" cy="33151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9"/>
          <p:cNvSpPr txBox="1"/>
          <p:nvPr>
            <p:ph type="title"/>
          </p:nvPr>
        </p:nvSpPr>
        <p:spPr>
          <a:xfrm>
            <a:off x="641425" y="265925"/>
            <a:ext cx="4818600" cy="90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</a:rPr>
              <a:t>Agriculture Controversial </a:t>
            </a:r>
            <a:endParaRPr b="1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rgbClr val="000000"/>
                </a:solidFill>
              </a:rPr>
              <a:t>  	  (</a:t>
            </a:r>
            <a:r>
              <a:rPr b="1" lang="en" sz="2500">
                <a:solidFill>
                  <a:srgbClr val="000000"/>
                </a:solidFill>
              </a:rPr>
              <a:t>Palm Oil &amp; Rubber</a:t>
            </a:r>
            <a:r>
              <a:rPr b="1" lang="en" sz="2600">
                <a:solidFill>
                  <a:srgbClr val="000000"/>
                </a:solidFill>
              </a:rPr>
              <a:t>)</a:t>
            </a:r>
            <a:endParaRPr b="1" sz="3600">
              <a:solidFill>
                <a:srgbClr val="000000"/>
              </a:solidFill>
            </a:endParaRPr>
          </a:p>
        </p:txBody>
      </p:sp>
      <p:sp>
        <p:nvSpPr>
          <p:cNvPr id="252" name="Google Shape;252;p29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ANALYSIS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253" name="Google Shape;25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8175" y="1223450"/>
            <a:ext cx="5041850" cy="336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13475" y="1223450"/>
            <a:ext cx="3125796" cy="2083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D966"/>
        </a:solidFill>
      </p:bgPr>
    </p:bg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0"/>
          <p:cNvSpPr txBox="1"/>
          <p:nvPr/>
        </p:nvSpPr>
        <p:spPr>
          <a:xfrm>
            <a:off x="795650" y="412500"/>
            <a:ext cx="6941700" cy="7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0">
                <a:latin typeface="Roboto"/>
                <a:ea typeface="Roboto"/>
                <a:cs typeface="Roboto"/>
                <a:sym typeface="Roboto"/>
              </a:rPr>
              <a:t>Conclusion</a:t>
            </a:r>
            <a:endParaRPr b="1" sz="5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0" name="Google Shape;260;p30"/>
          <p:cNvSpPr txBox="1"/>
          <p:nvPr/>
        </p:nvSpPr>
        <p:spPr>
          <a:xfrm>
            <a:off x="674175" y="1583275"/>
            <a:ext cx="4758300" cy="23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Further researching the data relationships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Finding economic, political events to explain price changes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The ETL process went well.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We found good sources, though a wider scope of date would be great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Roboto"/>
                <a:ea typeface="Roboto"/>
                <a:cs typeface="Roboto"/>
                <a:sym typeface="Roboto"/>
              </a:rPr>
              <a:t>   Now, to use this data to make money!!</a:t>
            </a:r>
            <a:endParaRPr b="1"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61" name="Google Shape;26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58800" y="2066525"/>
            <a:ext cx="2509225" cy="2509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4"/>
          <p:cNvSpPr txBox="1"/>
          <p:nvPr/>
        </p:nvSpPr>
        <p:spPr>
          <a:xfrm>
            <a:off x="81725" y="537900"/>
            <a:ext cx="4719300" cy="9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500">
                <a:latin typeface="Roboto"/>
                <a:ea typeface="Roboto"/>
                <a:cs typeface="Roboto"/>
                <a:sym typeface="Roboto"/>
              </a:rPr>
              <a:t>The Choice</a:t>
            </a:r>
            <a:r>
              <a:rPr b="1" lang="en" sz="55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b="1" sz="27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5" name="Google Shape;95;p14"/>
          <p:cNvSpPr txBox="1"/>
          <p:nvPr/>
        </p:nvSpPr>
        <p:spPr>
          <a:xfrm>
            <a:off x="5043900" y="233300"/>
            <a:ext cx="3298200" cy="54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Bree Serif"/>
                <a:ea typeface="Bree Serif"/>
                <a:cs typeface="Bree Serif"/>
                <a:sym typeface="Bree Serif"/>
              </a:rPr>
              <a:t>Space? Chess? Baseball? No…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	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	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6" name="Google Shape;96;p14"/>
          <p:cNvSpPr txBox="1"/>
          <p:nvPr/>
        </p:nvSpPr>
        <p:spPr>
          <a:xfrm>
            <a:off x="2242875" y="1481700"/>
            <a:ext cx="4374000" cy="11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7" name="Google Shape;97;p14"/>
          <p:cNvSpPr txBox="1"/>
          <p:nvPr/>
        </p:nvSpPr>
        <p:spPr>
          <a:xfrm>
            <a:off x="904300" y="2151675"/>
            <a:ext cx="4719300" cy="16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Commodity</a:t>
            </a:r>
            <a:endParaRPr sz="2600"/>
          </a:p>
          <a:p>
            <a:pPr indent="0" lvl="0" marL="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50"/>
              <a:t>noun</a:t>
            </a:r>
            <a:endParaRPr i="1" sz="135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rabicPeriod"/>
            </a:pPr>
            <a:r>
              <a:rPr lang="en"/>
              <a:t>a raw material or primary agricultural product that can be bought and sold, such as copper or coffee.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8" name="Google Shape;98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6800" y="856625"/>
            <a:ext cx="1986926" cy="1369113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16875" y="2504450"/>
            <a:ext cx="1693423" cy="20044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11550" y="856625"/>
            <a:ext cx="1942601" cy="1295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C232"/>
        </a:solidFill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5"/>
          <p:cNvSpPr txBox="1"/>
          <p:nvPr>
            <p:ph type="title"/>
          </p:nvPr>
        </p:nvSpPr>
        <p:spPr>
          <a:xfrm>
            <a:off x="490250" y="352575"/>
            <a:ext cx="5618700" cy="100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</a:rPr>
              <a:t>The Commodities</a:t>
            </a:r>
            <a:endParaRPr b="1">
              <a:solidFill>
                <a:srgbClr val="000000"/>
              </a:solidFill>
            </a:endParaRPr>
          </a:p>
        </p:txBody>
      </p:sp>
      <p:sp>
        <p:nvSpPr>
          <p:cNvPr id="106" name="Google Shape;106;p15"/>
          <p:cNvSpPr txBox="1"/>
          <p:nvPr>
            <p:ph idx="4294967295" type="body"/>
          </p:nvPr>
        </p:nvSpPr>
        <p:spPr>
          <a:xfrm>
            <a:off x="562525" y="1447525"/>
            <a:ext cx="8469000" cy="134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u="sng">
                <a:solidFill>
                  <a:srgbClr val="000000"/>
                </a:solidFill>
              </a:rPr>
              <a:t>Energy</a:t>
            </a:r>
            <a:r>
              <a:rPr lang="en" sz="2400">
                <a:solidFill>
                  <a:srgbClr val="000000"/>
                </a:solidFill>
              </a:rPr>
              <a:t>: </a:t>
            </a:r>
            <a:r>
              <a:rPr lang="en" sz="2400">
                <a:solidFill>
                  <a:srgbClr val="000000"/>
                </a:solidFill>
              </a:rPr>
              <a:t>Natural Gas, Crude Oil</a:t>
            </a:r>
            <a:endParaRPr sz="2400">
              <a:solidFill>
                <a:srgbClr val="000000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u="sng">
                <a:solidFill>
                  <a:srgbClr val="000000"/>
                </a:solidFill>
              </a:rPr>
              <a:t>Metals</a:t>
            </a:r>
            <a:r>
              <a:rPr lang="en" sz="2400">
                <a:solidFill>
                  <a:srgbClr val="000000"/>
                </a:solidFill>
              </a:rPr>
              <a:t>: Gold, Silver, Platinum, Palladium</a:t>
            </a:r>
            <a:endParaRPr sz="2400">
              <a:solidFill>
                <a:srgbClr val="000000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3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5"/>
          <p:cNvSpPr txBox="1"/>
          <p:nvPr/>
        </p:nvSpPr>
        <p:spPr>
          <a:xfrm>
            <a:off x="3108650" y="2666975"/>
            <a:ext cx="5973900" cy="13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u="sng">
                <a:latin typeface="Roboto"/>
                <a:ea typeface="Roboto"/>
                <a:cs typeface="Roboto"/>
                <a:sym typeface="Roboto"/>
              </a:rPr>
              <a:t>Agriculture:</a:t>
            </a:r>
            <a:endParaRPr sz="2400" u="sng">
              <a:latin typeface="Roboto"/>
              <a:ea typeface="Roboto"/>
              <a:cs typeface="Roboto"/>
              <a:sym typeface="Roboto"/>
            </a:endParaRPr>
          </a:p>
          <a:p>
            <a:pPr indent="-3746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Font typeface="Roboto"/>
              <a:buChar char="●"/>
            </a:pPr>
            <a:r>
              <a:rPr lang="en" sz="2300">
                <a:latin typeface="Roboto"/>
                <a:ea typeface="Roboto"/>
                <a:cs typeface="Roboto"/>
                <a:sym typeface="Roboto"/>
              </a:rPr>
              <a:t>Coffee, Sugar, Cocoa, Corn, Cotton</a:t>
            </a:r>
            <a:endParaRPr sz="2300">
              <a:latin typeface="Roboto"/>
              <a:ea typeface="Roboto"/>
              <a:cs typeface="Roboto"/>
              <a:sym typeface="Roboto"/>
            </a:endParaRPr>
          </a:p>
          <a:p>
            <a:pPr indent="-3746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Font typeface="Roboto"/>
              <a:buChar char="●"/>
            </a:pPr>
            <a:r>
              <a:rPr lang="en" sz="2300">
                <a:latin typeface="Roboto"/>
                <a:ea typeface="Roboto"/>
                <a:cs typeface="Roboto"/>
                <a:sym typeface="Roboto"/>
              </a:rPr>
              <a:t>Palm Oil, Rubber</a:t>
            </a:r>
            <a:endParaRPr sz="2300">
              <a:latin typeface="Roboto"/>
              <a:ea typeface="Roboto"/>
              <a:cs typeface="Roboto"/>
              <a:sym typeface="Roboto"/>
            </a:endParaRPr>
          </a:p>
          <a:p>
            <a:pPr indent="-3746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Font typeface="Roboto"/>
              <a:buChar char="●"/>
            </a:pPr>
            <a:r>
              <a:rPr lang="en" sz="2300">
                <a:latin typeface="Roboto"/>
                <a:ea typeface="Roboto"/>
                <a:cs typeface="Roboto"/>
                <a:sym typeface="Roboto"/>
              </a:rPr>
              <a:t>Live Cattle, Live Hogs, Feeder Cattle</a:t>
            </a:r>
            <a:endParaRPr sz="4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8" name="Google Shape;10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3976" y="2881775"/>
            <a:ext cx="2514669" cy="1672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Background pointer shape in timeline graphic" id="113" name="Google Shape;113;p16"/>
          <p:cNvSpPr/>
          <p:nvPr/>
        </p:nvSpPr>
        <p:spPr>
          <a:xfrm>
            <a:off x="340934" y="2199000"/>
            <a:ext cx="1872300" cy="745500"/>
          </a:xfrm>
          <a:prstGeom prst="homePlate">
            <a:avLst>
              <a:gd fmla="val 50000" name="adj"/>
            </a:avLst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16"/>
          <p:cNvSpPr txBox="1"/>
          <p:nvPr>
            <p:ph idx="4294967295" type="body"/>
          </p:nvPr>
        </p:nvSpPr>
        <p:spPr>
          <a:xfrm>
            <a:off x="340923" y="2336550"/>
            <a:ext cx="1455600" cy="47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</a:rPr>
              <a:t>Brainstorm</a:t>
            </a:r>
            <a:endParaRPr b="1" sz="1600">
              <a:solidFill>
                <a:schemeClr val="lt1"/>
              </a:solidFill>
            </a:endParaRPr>
          </a:p>
        </p:txBody>
      </p:sp>
      <p:grpSp>
        <p:nvGrpSpPr>
          <p:cNvPr id="115" name="Google Shape;115;p16"/>
          <p:cNvGrpSpPr/>
          <p:nvPr/>
        </p:nvGrpSpPr>
        <p:grpSpPr>
          <a:xfrm>
            <a:off x="969270" y="1610215"/>
            <a:ext cx="198900" cy="593656"/>
            <a:chOff x="777447" y="1610215"/>
            <a:chExt cx="198900" cy="593656"/>
          </a:xfrm>
        </p:grpSpPr>
        <p:cxnSp>
          <p:nvCxnSpPr>
            <p:cNvPr id="116" name="Google Shape;116;p16"/>
            <p:cNvCxnSpPr/>
            <p:nvPr/>
          </p:nvCxnSpPr>
          <p:spPr>
            <a:xfrm>
              <a:off x="876909" y="1649171"/>
              <a:ext cx="0" cy="554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17" name="Google Shape;117;p16"/>
            <p:cNvSpPr/>
            <p:nvPr/>
          </p:nvSpPr>
          <p:spPr>
            <a:xfrm>
              <a:off x="777447" y="1610215"/>
              <a:ext cx="198900" cy="198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8" name="Google Shape;118;p16"/>
          <p:cNvSpPr txBox="1"/>
          <p:nvPr>
            <p:ph idx="4294967295" type="body"/>
          </p:nvPr>
        </p:nvSpPr>
        <p:spPr>
          <a:xfrm>
            <a:off x="340925" y="862675"/>
            <a:ext cx="2415600" cy="90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rgbClr val="000000"/>
                </a:solidFill>
              </a:rPr>
              <a:t>Search for data sources, s</a:t>
            </a:r>
            <a:r>
              <a:rPr lang="en" sz="1600">
                <a:solidFill>
                  <a:srgbClr val="000000"/>
                </a:solidFill>
              </a:rPr>
              <a:t>electing commodities</a:t>
            </a:r>
            <a:endParaRPr sz="1600">
              <a:solidFill>
                <a:srgbClr val="000000"/>
              </a:solidFill>
            </a:endParaRPr>
          </a:p>
        </p:txBody>
      </p:sp>
      <p:sp>
        <p:nvSpPr>
          <p:cNvPr descr="Background pointer shape in timeline graphic" id="119" name="Google Shape;119;p16"/>
          <p:cNvSpPr/>
          <p:nvPr/>
        </p:nvSpPr>
        <p:spPr>
          <a:xfrm>
            <a:off x="1817054" y="2199000"/>
            <a:ext cx="2051100" cy="745500"/>
          </a:xfrm>
          <a:prstGeom prst="chevron">
            <a:avLst>
              <a:gd fmla="val 50000" name="adj"/>
            </a:avLst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16"/>
          <p:cNvSpPr txBox="1"/>
          <p:nvPr>
            <p:ph idx="4294967295" type="body"/>
          </p:nvPr>
        </p:nvSpPr>
        <p:spPr>
          <a:xfrm>
            <a:off x="2126317" y="2336550"/>
            <a:ext cx="1315500" cy="47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</a:rPr>
              <a:t>Extract</a:t>
            </a:r>
            <a:endParaRPr b="1" sz="1600">
              <a:solidFill>
                <a:schemeClr val="lt1"/>
              </a:solidFill>
            </a:endParaRPr>
          </a:p>
        </p:txBody>
      </p:sp>
      <p:grpSp>
        <p:nvGrpSpPr>
          <p:cNvPr id="121" name="Google Shape;121;p16"/>
          <p:cNvGrpSpPr/>
          <p:nvPr/>
        </p:nvGrpSpPr>
        <p:grpSpPr>
          <a:xfrm>
            <a:off x="2684632" y="2938958"/>
            <a:ext cx="198900" cy="593656"/>
            <a:chOff x="2223534" y="2938958"/>
            <a:chExt cx="198900" cy="593656"/>
          </a:xfrm>
        </p:grpSpPr>
        <p:cxnSp>
          <p:nvCxnSpPr>
            <p:cNvPr id="122" name="Google Shape;122;p16"/>
            <p:cNvCxnSpPr/>
            <p:nvPr/>
          </p:nvCxnSpPr>
          <p:spPr>
            <a:xfrm rot="10800000">
              <a:off x="2322997" y="2938958"/>
              <a:ext cx="0" cy="554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23" name="Google Shape;123;p16"/>
            <p:cNvSpPr/>
            <p:nvPr/>
          </p:nvSpPr>
          <p:spPr>
            <a:xfrm flipH="1" rot="10800000">
              <a:off x="2223534" y="3333714"/>
              <a:ext cx="198900" cy="198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4" name="Google Shape;124;p16"/>
          <p:cNvSpPr txBox="1"/>
          <p:nvPr>
            <p:ph idx="4294967295" type="body"/>
          </p:nvPr>
        </p:nvSpPr>
        <p:spPr>
          <a:xfrm>
            <a:off x="1244337" y="3757725"/>
            <a:ext cx="2242800" cy="90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rgbClr val="000000"/>
                </a:solidFill>
              </a:rPr>
              <a:t>APIs and downloading CSVs</a:t>
            </a:r>
            <a:endParaRPr sz="1600">
              <a:solidFill>
                <a:srgbClr val="000000"/>
              </a:solidFill>
            </a:endParaRPr>
          </a:p>
        </p:txBody>
      </p:sp>
      <p:sp>
        <p:nvSpPr>
          <p:cNvPr descr="Background pointer shape in timeline graphic" id="125" name="Google Shape;125;p16"/>
          <p:cNvSpPr/>
          <p:nvPr/>
        </p:nvSpPr>
        <p:spPr>
          <a:xfrm>
            <a:off x="3471973" y="2199000"/>
            <a:ext cx="2051100" cy="745500"/>
          </a:xfrm>
          <a:prstGeom prst="chevron">
            <a:avLst>
              <a:gd fmla="val 50000" name="adj"/>
            </a:avLst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6"/>
          <p:cNvSpPr txBox="1"/>
          <p:nvPr>
            <p:ph idx="4294967295" type="body"/>
          </p:nvPr>
        </p:nvSpPr>
        <p:spPr>
          <a:xfrm>
            <a:off x="3767755" y="2336550"/>
            <a:ext cx="1315500" cy="47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</a:rPr>
              <a:t>Transform</a:t>
            </a:r>
            <a:endParaRPr b="1" sz="1600">
              <a:solidFill>
                <a:schemeClr val="lt1"/>
              </a:solidFill>
            </a:endParaRPr>
          </a:p>
        </p:txBody>
      </p:sp>
      <p:grpSp>
        <p:nvGrpSpPr>
          <p:cNvPr id="127" name="Google Shape;127;p16"/>
          <p:cNvGrpSpPr/>
          <p:nvPr/>
        </p:nvGrpSpPr>
        <p:grpSpPr>
          <a:xfrm>
            <a:off x="4319545" y="1610215"/>
            <a:ext cx="198900" cy="593656"/>
            <a:chOff x="3918084" y="1610215"/>
            <a:chExt cx="198900" cy="593656"/>
          </a:xfrm>
        </p:grpSpPr>
        <p:cxnSp>
          <p:nvCxnSpPr>
            <p:cNvPr id="128" name="Google Shape;128;p16"/>
            <p:cNvCxnSpPr/>
            <p:nvPr/>
          </p:nvCxnSpPr>
          <p:spPr>
            <a:xfrm>
              <a:off x="4017546" y="1649171"/>
              <a:ext cx="0" cy="554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29" name="Google Shape;129;p16"/>
            <p:cNvSpPr/>
            <p:nvPr/>
          </p:nvSpPr>
          <p:spPr>
            <a:xfrm>
              <a:off x="3918084" y="1610215"/>
              <a:ext cx="198900" cy="198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0" name="Google Shape;130;p16"/>
          <p:cNvSpPr txBox="1"/>
          <p:nvPr>
            <p:ph idx="4294967295" type="body"/>
          </p:nvPr>
        </p:nvSpPr>
        <p:spPr>
          <a:xfrm>
            <a:off x="3376119" y="862667"/>
            <a:ext cx="2242800" cy="90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rgbClr val="000000"/>
                </a:solidFill>
              </a:rPr>
              <a:t>Paring down data, converting units</a:t>
            </a:r>
            <a:endParaRPr sz="1600">
              <a:solidFill>
                <a:srgbClr val="000000"/>
              </a:solidFill>
            </a:endParaRPr>
          </a:p>
        </p:txBody>
      </p:sp>
      <p:sp>
        <p:nvSpPr>
          <p:cNvPr descr="Background pointer shape in timeline graphic" id="131" name="Google Shape;131;p16"/>
          <p:cNvSpPr/>
          <p:nvPr/>
        </p:nvSpPr>
        <p:spPr>
          <a:xfrm>
            <a:off x="5126893" y="2199000"/>
            <a:ext cx="2051100" cy="745500"/>
          </a:xfrm>
          <a:prstGeom prst="chevron">
            <a:avLst>
              <a:gd fmla="val 50000" name="adj"/>
            </a:avLst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16"/>
          <p:cNvSpPr txBox="1"/>
          <p:nvPr>
            <p:ph idx="4294967295" type="body"/>
          </p:nvPr>
        </p:nvSpPr>
        <p:spPr>
          <a:xfrm>
            <a:off x="5416699" y="2336550"/>
            <a:ext cx="1315500" cy="47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</a:rPr>
              <a:t>Load</a:t>
            </a:r>
            <a:endParaRPr b="1" sz="1600">
              <a:solidFill>
                <a:schemeClr val="lt1"/>
              </a:solidFill>
            </a:endParaRPr>
          </a:p>
        </p:txBody>
      </p:sp>
      <p:grpSp>
        <p:nvGrpSpPr>
          <p:cNvPr id="133" name="Google Shape;133;p16"/>
          <p:cNvGrpSpPr/>
          <p:nvPr/>
        </p:nvGrpSpPr>
        <p:grpSpPr>
          <a:xfrm>
            <a:off x="5973070" y="2938958"/>
            <a:ext cx="198900" cy="593656"/>
            <a:chOff x="5958946" y="2938958"/>
            <a:chExt cx="198900" cy="593656"/>
          </a:xfrm>
        </p:grpSpPr>
        <p:cxnSp>
          <p:nvCxnSpPr>
            <p:cNvPr id="134" name="Google Shape;134;p16"/>
            <p:cNvCxnSpPr/>
            <p:nvPr/>
          </p:nvCxnSpPr>
          <p:spPr>
            <a:xfrm rot="10800000">
              <a:off x="6058409" y="2938958"/>
              <a:ext cx="0" cy="554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35" name="Google Shape;135;p16"/>
            <p:cNvSpPr/>
            <p:nvPr/>
          </p:nvSpPr>
          <p:spPr>
            <a:xfrm flipH="1" rot="10800000">
              <a:off x="5958946" y="3333714"/>
              <a:ext cx="198900" cy="198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6" name="Google Shape;136;p16"/>
          <p:cNvSpPr txBox="1"/>
          <p:nvPr>
            <p:ph idx="4294967295" type="body"/>
          </p:nvPr>
        </p:nvSpPr>
        <p:spPr>
          <a:xfrm>
            <a:off x="5126900" y="3757725"/>
            <a:ext cx="2542800" cy="90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rgbClr val="000000"/>
                </a:solidFill>
              </a:rPr>
              <a:t>Database Design and Loading into PostgreSQL</a:t>
            </a:r>
            <a:endParaRPr sz="1600">
              <a:solidFill>
                <a:srgbClr val="000000"/>
              </a:solidFill>
            </a:endParaRPr>
          </a:p>
        </p:txBody>
      </p:sp>
      <p:sp>
        <p:nvSpPr>
          <p:cNvPr descr="Background pointer shape in timeline graphic" id="137" name="Google Shape;137;p16"/>
          <p:cNvSpPr/>
          <p:nvPr/>
        </p:nvSpPr>
        <p:spPr>
          <a:xfrm>
            <a:off x="6781813" y="2199000"/>
            <a:ext cx="2051100" cy="745500"/>
          </a:xfrm>
          <a:prstGeom prst="chevron">
            <a:avLst>
              <a:gd fmla="val 50000" name="adj"/>
            </a:avLst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6"/>
          <p:cNvSpPr txBox="1"/>
          <p:nvPr>
            <p:ph idx="4294967295" type="body"/>
          </p:nvPr>
        </p:nvSpPr>
        <p:spPr>
          <a:xfrm>
            <a:off x="7111512" y="2336550"/>
            <a:ext cx="1315500" cy="47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</a:rPr>
              <a:t>Visualize</a:t>
            </a:r>
            <a:endParaRPr b="1" sz="1600">
              <a:solidFill>
                <a:schemeClr val="lt1"/>
              </a:solidFill>
            </a:endParaRPr>
          </a:p>
        </p:txBody>
      </p:sp>
      <p:grpSp>
        <p:nvGrpSpPr>
          <p:cNvPr id="139" name="Google Shape;139;p16"/>
          <p:cNvGrpSpPr/>
          <p:nvPr/>
        </p:nvGrpSpPr>
        <p:grpSpPr>
          <a:xfrm>
            <a:off x="7669807" y="1610215"/>
            <a:ext cx="198900" cy="593656"/>
            <a:chOff x="3918084" y="1610215"/>
            <a:chExt cx="198900" cy="593656"/>
          </a:xfrm>
        </p:grpSpPr>
        <p:cxnSp>
          <p:nvCxnSpPr>
            <p:cNvPr id="140" name="Google Shape;140;p16"/>
            <p:cNvCxnSpPr/>
            <p:nvPr/>
          </p:nvCxnSpPr>
          <p:spPr>
            <a:xfrm>
              <a:off x="4017546" y="1649171"/>
              <a:ext cx="0" cy="554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41" name="Google Shape;141;p16"/>
            <p:cNvSpPr/>
            <p:nvPr/>
          </p:nvSpPr>
          <p:spPr>
            <a:xfrm>
              <a:off x="3918084" y="1610215"/>
              <a:ext cx="198900" cy="198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2" name="Google Shape;142;p16"/>
          <p:cNvSpPr txBox="1"/>
          <p:nvPr>
            <p:ph idx="4294967295" type="body"/>
          </p:nvPr>
        </p:nvSpPr>
        <p:spPr>
          <a:xfrm>
            <a:off x="6732204" y="862667"/>
            <a:ext cx="2242800" cy="90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rgbClr val="000000"/>
                </a:solidFill>
              </a:rPr>
              <a:t>Plotting with Matplotlib</a:t>
            </a:r>
            <a:endParaRPr sz="1600">
              <a:solidFill>
                <a:srgbClr val="000000"/>
              </a:solidFill>
            </a:endParaRPr>
          </a:p>
        </p:txBody>
      </p:sp>
      <p:sp>
        <p:nvSpPr>
          <p:cNvPr id="143" name="Google Shape;143;p16"/>
          <p:cNvSpPr txBox="1"/>
          <p:nvPr/>
        </p:nvSpPr>
        <p:spPr>
          <a:xfrm>
            <a:off x="1787775" y="74275"/>
            <a:ext cx="5419500" cy="7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800">
                <a:latin typeface="Roboto"/>
                <a:ea typeface="Roboto"/>
                <a:cs typeface="Roboto"/>
                <a:sym typeface="Roboto"/>
              </a:rPr>
              <a:t>The ETL Process</a:t>
            </a:r>
            <a:endParaRPr b="1" sz="38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C232"/>
        </a:solidFill>
      </p:bgPr>
    </p:bg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7"/>
          <p:cNvSpPr txBox="1"/>
          <p:nvPr>
            <p:ph type="title"/>
          </p:nvPr>
        </p:nvSpPr>
        <p:spPr>
          <a:xfrm>
            <a:off x="598225" y="345875"/>
            <a:ext cx="3574800" cy="128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300">
                <a:solidFill>
                  <a:srgbClr val="000000"/>
                </a:solidFill>
              </a:rPr>
              <a:t>Extraction</a:t>
            </a:r>
            <a:endParaRPr b="1" sz="5300">
              <a:solidFill>
                <a:srgbClr val="000000"/>
              </a:solidFill>
            </a:endParaRPr>
          </a:p>
        </p:txBody>
      </p:sp>
      <p:sp>
        <p:nvSpPr>
          <p:cNvPr id="149" name="Google Shape;149;p17"/>
          <p:cNvSpPr txBox="1"/>
          <p:nvPr/>
        </p:nvSpPr>
        <p:spPr>
          <a:xfrm>
            <a:off x="882925" y="1660500"/>
            <a:ext cx="2872200" cy="132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Roboto"/>
                <a:ea typeface="Roboto"/>
                <a:cs typeface="Roboto"/>
                <a:sym typeface="Roboto"/>
              </a:rPr>
              <a:t>Websites:</a:t>
            </a:r>
            <a:endParaRPr b="1" sz="2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Macrotrends.net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Tradingeconomics.com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Worldbank.org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investing.com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" name="Google Shape;150;p17"/>
          <p:cNvSpPr txBox="1"/>
          <p:nvPr/>
        </p:nvSpPr>
        <p:spPr>
          <a:xfrm>
            <a:off x="4418675" y="1633950"/>
            <a:ext cx="3983400" cy="13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Roboto"/>
                <a:ea typeface="Roboto"/>
                <a:cs typeface="Roboto"/>
                <a:sym typeface="Roboto"/>
              </a:rPr>
              <a:t>Downloaded Data</a:t>
            </a:r>
            <a:r>
              <a:rPr b="1" lang="en" sz="2000">
                <a:latin typeface="Roboto"/>
                <a:ea typeface="Roboto"/>
                <a:cs typeface="Roboto"/>
                <a:sym typeface="Roboto"/>
              </a:rPr>
              <a:t>:</a:t>
            </a:r>
            <a:endParaRPr b="1" sz="2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Palm Oil and Rubber: International Monetary Fund, retrieved from FRED, Federal Reserve Bank of St. Louis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1" name="Google Shape;15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0500" y="3369050"/>
            <a:ext cx="1083085" cy="138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27100" y="3369062"/>
            <a:ext cx="1083075" cy="13802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3700" y="3369062"/>
            <a:ext cx="1083075" cy="13802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8"/>
          <p:cNvSpPr txBox="1"/>
          <p:nvPr>
            <p:ph type="title"/>
          </p:nvPr>
        </p:nvSpPr>
        <p:spPr>
          <a:xfrm>
            <a:off x="690675" y="400375"/>
            <a:ext cx="3760500" cy="98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0">
                <a:solidFill>
                  <a:srgbClr val="000000"/>
                </a:solidFill>
              </a:rPr>
              <a:t>API CALL</a:t>
            </a:r>
            <a:endParaRPr b="1" sz="5000">
              <a:solidFill>
                <a:srgbClr val="000000"/>
              </a:solidFill>
            </a:endParaRPr>
          </a:p>
        </p:txBody>
      </p:sp>
      <p:sp>
        <p:nvSpPr>
          <p:cNvPr id="159" name="Google Shape;159;p18"/>
          <p:cNvSpPr txBox="1"/>
          <p:nvPr/>
        </p:nvSpPr>
        <p:spPr>
          <a:xfrm>
            <a:off x="292500" y="1790250"/>
            <a:ext cx="5235600" cy="19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●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Obtaining Data from Quandl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●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Make a Time Series Call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●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Use their code for corresponding data set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eg, for WTI Crude Oil Price use </a:t>
            </a:r>
            <a:r>
              <a:rPr lang="en">
                <a:solidFill>
                  <a:srgbClr val="CC0000"/>
                </a:solidFill>
                <a:latin typeface="Roboto"/>
                <a:ea typeface="Roboto"/>
                <a:cs typeface="Roboto"/>
                <a:sym typeface="Roboto"/>
              </a:rPr>
              <a:t>"EIA/PET_RWTC_D"</a:t>
            </a:r>
            <a:endParaRPr>
              <a:solidFill>
                <a:srgbClr val="CC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●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Save as a CSV with Pandas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0" name="Google Shape;16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09625" y="183476"/>
            <a:ext cx="2810650" cy="12858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76525" y="1963312"/>
            <a:ext cx="3960549" cy="2048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0">
                <a:solidFill>
                  <a:srgbClr val="000000"/>
                </a:solidFill>
              </a:rPr>
              <a:t>Transformation</a:t>
            </a:r>
            <a:endParaRPr b="1" sz="5000">
              <a:solidFill>
                <a:srgbClr val="000000"/>
              </a:solidFill>
            </a:endParaRPr>
          </a:p>
        </p:txBody>
      </p:sp>
      <p:sp>
        <p:nvSpPr>
          <p:cNvPr id="167" name="Google Shape;167;p19"/>
          <p:cNvSpPr txBox="1"/>
          <p:nvPr/>
        </p:nvSpPr>
        <p:spPr>
          <a:xfrm>
            <a:off x="439925" y="1722950"/>
            <a:ext cx="5135400" cy="13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Read into pandas as .csv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Rename columns to match the SQL Database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Delete data besides “Date” and “Price per unit”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Convert units as necessary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8" name="Google Shape;16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68399" y="410000"/>
            <a:ext cx="2296052" cy="1718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28850" y="410000"/>
            <a:ext cx="2811245" cy="87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64444" y="1289075"/>
            <a:ext cx="945181" cy="83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19"/>
          <p:cNvPicPr preferRelativeResize="0"/>
          <p:nvPr/>
        </p:nvPicPr>
        <p:blipFill rotWithShape="1">
          <a:blip r:embed="rId6">
            <a:alphaModFix/>
          </a:blip>
          <a:srcRect b="8642" l="823" r="0" t="0"/>
          <a:stretch/>
        </p:blipFill>
        <p:spPr>
          <a:xfrm>
            <a:off x="755825" y="3594325"/>
            <a:ext cx="5770751" cy="69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468400" y="2621412"/>
            <a:ext cx="3311126" cy="4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572000" y="4519547"/>
            <a:ext cx="4207525" cy="1918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0"/>
          <p:cNvSpPr txBox="1"/>
          <p:nvPr>
            <p:ph type="title"/>
          </p:nvPr>
        </p:nvSpPr>
        <p:spPr>
          <a:xfrm>
            <a:off x="213575" y="136625"/>
            <a:ext cx="4191000" cy="131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000000"/>
                </a:solidFill>
              </a:rPr>
              <a:t>Database Design</a:t>
            </a:r>
            <a:endParaRPr b="1" sz="4000">
              <a:solidFill>
                <a:srgbClr val="000000"/>
              </a:solidFill>
            </a:endParaRPr>
          </a:p>
        </p:txBody>
      </p:sp>
      <p:sp>
        <p:nvSpPr>
          <p:cNvPr id="179" name="Google Shape;179;p20"/>
          <p:cNvSpPr txBox="1"/>
          <p:nvPr>
            <p:ph idx="2" type="body"/>
          </p:nvPr>
        </p:nvSpPr>
        <p:spPr>
          <a:xfrm>
            <a:off x="652975" y="1454825"/>
            <a:ext cx="3009900" cy="32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" sz="1600">
                <a:solidFill>
                  <a:srgbClr val="000000"/>
                </a:solidFill>
              </a:rPr>
              <a:t>PostgreSQL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" sz="1600">
                <a:solidFill>
                  <a:srgbClr val="000000"/>
                </a:solidFill>
              </a:rPr>
              <a:t>One table for each commodity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" sz="1600">
                <a:solidFill>
                  <a:srgbClr val="000000"/>
                </a:solidFill>
              </a:rPr>
              <a:t>Two columns for each table:</a:t>
            </a:r>
            <a:endParaRPr sz="1600">
              <a:solidFill>
                <a:srgbClr val="000000"/>
              </a:solidFill>
            </a:endParaRPr>
          </a:p>
          <a:p>
            <a:pPr indent="-330200" lvl="1" marL="9144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</a:pPr>
            <a:r>
              <a:rPr lang="en" sz="1600">
                <a:solidFill>
                  <a:srgbClr val="000000"/>
                </a:solidFill>
              </a:rPr>
              <a:t>Date (Primary Key)</a:t>
            </a:r>
            <a:endParaRPr sz="1600">
              <a:solidFill>
                <a:srgbClr val="000000"/>
              </a:solidFill>
            </a:endParaRPr>
          </a:p>
          <a:p>
            <a:pPr indent="-330200" lvl="1" marL="9144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</a:pPr>
            <a:r>
              <a:rPr lang="en" sz="1600">
                <a:solidFill>
                  <a:srgbClr val="000000"/>
                </a:solidFill>
              </a:rPr>
              <a:t>Currency per unit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600"/>
              <a:buChar char="●"/>
            </a:pPr>
            <a:r>
              <a:rPr lang="en" sz="1600">
                <a:solidFill>
                  <a:srgbClr val="000000"/>
                </a:solidFill>
              </a:rPr>
              <a:t>Tables can join on date</a:t>
            </a:r>
            <a:endParaRPr sz="1600">
              <a:solidFill>
                <a:srgbClr val="000000"/>
              </a:solidFill>
            </a:endParaRPr>
          </a:p>
        </p:txBody>
      </p:sp>
      <p:pic>
        <p:nvPicPr>
          <p:cNvPr id="180" name="Google Shape;18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70050" y="237907"/>
            <a:ext cx="4190999" cy="2522543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0"/>
          <p:cNvSpPr txBox="1"/>
          <p:nvPr/>
        </p:nvSpPr>
        <p:spPr>
          <a:xfrm>
            <a:off x="3127450" y="1906975"/>
            <a:ext cx="1444500" cy="281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82" name="Google Shape;182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70033" y="2877675"/>
            <a:ext cx="4191041" cy="207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C232"/>
        </a:solidFill>
      </p:bgPr>
    </p:bg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1"/>
          <p:cNvSpPr txBox="1"/>
          <p:nvPr>
            <p:ph type="title"/>
          </p:nvPr>
        </p:nvSpPr>
        <p:spPr>
          <a:xfrm>
            <a:off x="669125" y="538700"/>
            <a:ext cx="61305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0">
                <a:solidFill>
                  <a:srgbClr val="000000"/>
                </a:solidFill>
              </a:rPr>
              <a:t>Loading </a:t>
            </a:r>
            <a:endParaRPr b="1" sz="2000">
              <a:solidFill>
                <a:srgbClr val="000000"/>
              </a:solidFill>
            </a:endParaRPr>
          </a:p>
        </p:txBody>
      </p:sp>
      <p:sp>
        <p:nvSpPr>
          <p:cNvPr id="188" name="Google Shape;188;p21"/>
          <p:cNvSpPr txBox="1"/>
          <p:nvPr/>
        </p:nvSpPr>
        <p:spPr>
          <a:xfrm>
            <a:off x="732100" y="2021625"/>
            <a:ext cx="2901000" cy="19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latin typeface="Roboto"/>
                <a:ea typeface="Roboto"/>
                <a:cs typeface="Roboto"/>
                <a:sym typeface="Roboto"/>
              </a:rPr>
              <a:t>Table Creation</a:t>
            </a:r>
            <a:endParaRPr b="1" sz="1900"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Quick Database Diagrams Export SQL.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Run CREATE TABLE code in PGAdmin Query Editor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89" name="Google Shape;18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5025" y="0"/>
            <a:ext cx="2961500" cy="118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1"/>
          <p:cNvPicPr preferRelativeResize="0"/>
          <p:nvPr/>
        </p:nvPicPr>
        <p:blipFill rotWithShape="1">
          <a:blip r:embed="rId4">
            <a:alphaModFix/>
          </a:blip>
          <a:srcRect b="78960" l="-41070" r="41069" t="-78960"/>
          <a:stretch/>
        </p:blipFill>
        <p:spPr>
          <a:xfrm>
            <a:off x="6200519" y="-94150"/>
            <a:ext cx="1731006" cy="118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35031" y="1656874"/>
            <a:ext cx="3813731" cy="272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